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>
      <p:cViewPr varScale="1">
        <p:scale>
          <a:sx n="91" d="100"/>
          <a:sy n="91" d="100"/>
        </p:scale>
        <p:origin x="140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9B5B8ADD-12DD-4AEE-8510-57C0EEDE750C}" type="datetimeFigureOut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0304D854-2902-4904-BEB2-A59C0D08EFA9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C0F221-A16B-4205-87B0-D598D24E30A1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A9F2B3-C9E5-4A2E-A0DC-3C37B149036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952124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568D14-A401-4525-9ABA-7CC2AF0A82E4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5E71DC-767D-48C1-8BFF-09AAAF5509A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22214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9C47D7-D482-430A-8361-562F1619F37D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2DA0A0-2C6D-4390-8634-3C9A2256BCC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301529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F282FB-D0BB-4405-AB31-9903C14F2228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4D094E-CE4B-4959-A1BA-D2E4F69DFE8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907214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EC775-96CB-4FCD-8884-6D220AA883C7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35E2BE-FBB2-4822-A370-1AE445A4332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949193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8F5BAC-BE8C-4FA9-98DD-4806C77B1A88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014727-B3B4-4E0B-A2E9-8F154CA8DF2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372006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32F277-97A8-4910-81EA-3849D08354A6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9E73A1-3526-4839-B10A-30BB94A2A31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345630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2F32CE-2E66-4538-83E0-189CEE1C5811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154D84-0665-4AA3-ADA7-BE5AED14FC8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32932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CB5DAB-531C-4F74-85E0-37AA160039F6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FDE0E3-83F6-46BC-BC1C-EB4319BAE61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499091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D3DCB-0C53-43E2-B22E-580E67D794D6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54328C-14E7-4ADE-A4AB-B1AF6E5AFA6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437605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D0507E-17B8-4D34-A827-895317B3D69C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C4A0F5-9AB6-4AD2-B39A-DA23E257305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580232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40AF097-4649-4735-A641-BEB18C353B50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4080A435-AFF2-4651-9F30-988018CDBDF8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H:\Documents and Settings\Aida\Рабочий стол\Рисунок1м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" y="195263"/>
            <a:ext cx="8870950" cy="651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334814"/>
            <a:ext cx="7772400" cy="2265637"/>
          </a:xfrm>
        </p:spPr>
        <p:txBody>
          <a:bodyPr/>
          <a:lstStyle/>
          <a:p>
            <a:r>
              <a:rPr lang="ru-RU" altLang="ru-RU" sz="1800" b="1" dirty="0" smtClean="0"/>
              <a:t>Муниципальное казённое дошкольное образовательное учреждение</a:t>
            </a:r>
            <a:br>
              <a:rPr lang="ru-RU" altLang="ru-RU" sz="1800" b="1" dirty="0" smtClean="0"/>
            </a:br>
            <a:r>
              <a:rPr lang="ru-RU" altLang="ru-RU" sz="1800" b="1" dirty="0" smtClean="0"/>
              <a:t>Детский сад №4 «Колосок»</a:t>
            </a:r>
            <a:br>
              <a:rPr lang="ru-RU" altLang="ru-RU" sz="1800" b="1" dirty="0" smtClean="0"/>
            </a:br>
            <a:r>
              <a:rPr lang="ru-RU" altLang="ru-RU" sz="3200" dirty="0" smtClean="0"/>
              <a:t>«Использование регионального компонента</a:t>
            </a:r>
            <a:br>
              <a:rPr lang="ru-RU" altLang="ru-RU" sz="3200" dirty="0" smtClean="0"/>
            </a:br>
            <a:r>
              <a:rPr lang="ru-RU" altLang="ru-RU" sz="3200" dirty="0" smtClean="0"/>
              <a:t>в нравственно-патриотическом воспитании дошкольников»</a:t>
            </a:r>
            <a:br>
              <a:rPr lang="ru-RU" altLang="ru-RU" sz="3200" dirty="0" smtClean="0"/>
            </a:br>
            <a:endParaRPr lang="ru-RU" altLang="ru-RU" sz="3200" dirty="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algn="r" fontAlgn="auto">
              <a:spcAft>
                <a:spcPts val="0"/>
              </a:spcAft>
              <a:defRPr/>
            </a:pPr>
            <a:r>
              <a:rPr lang="ru-RU" sz="2400" dirty="0" smtClean="0">
                <a:solidFill>
                  <a:schemeClr val="tx1"/>
                </a:solidFill>
              </a:rPr>
              <a:t>Выполнил: </a:t>
            </a:r>
          </a:p>
          <a:p>
            <a:pPr algn="r" fontAlgn="auto">
              <a:spcAft>
                <a:spcPts val="0"/>
              </a:spcAft>
              <a:defRPr/>
            </a:pPr>
            <a:r>
              <a:rPr lang="ru-RU" sz="2400" dirty="0">
                <a:solidFill>
                  <a:schemeClr val="tx1"/>
                </a:solidFill>
              </a:rPr>
              <a:t>в</a:t>
            </a:r>
            <a:r>
              <a:rPr lang="ru-RU" sz="2400" dirty="0" smtClean="0">
                <a:solidFill>
                  <a:schemeClr val="tx1"/>
                </a:solidFill>
              </a:rPr>
              <a:t>оспитатель МКДОУ №4 «Колосок»</a:t>
            </a:r>
          </a:p>
          <a:p>
            <a:pPr algn="r" fontAlgn="auto">
              <a:spcAft>
                <a:spcPts val="0"/>
              </a:spcAft>
              <a:defRPr/>
            </a:pPr>
            <a:r>
              <a:rPr lang="ru-RU" sz="2400" dirty="0" smtClean="0">
                <a:solidFill>
                  <a:schemeClr val="tx1"/>
                </a:solidFill>
              </a:rPr>
              <a:t>Е. В. Богданова</a:t>
            </a:r>
            <a:endParaRPr lang="ru-RU" sz="240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32596"/>
            <a:ext cx="8229600" cy="892147"/>
          </a:xfrm>
        </p:spPr>
        <p:txBody>
          <a:bodyPr/>
          <a:lstStyle/>
          <a:p>
            <a:r>
              <a:rPr lang="ru-RU" dirty="0" smtClean="0"/>
              <a:t>Раунд 4 «Бой пословиц»</a:t>
            </a:r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02824798"/>
              </p:ext>
            </p:extLst>
          </p:nvPr>
        </p:nvGraphicFramePr>
        <p:xfrm>
          <a:off x="323528" y="1556792"/>
          <a:ext cx="5935980" cy="1809115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2967990">
                  <a:extLst>
                    <a:ext uri="{9D8B030D-6E8A-4147-A177-3AD203B41FA5}">
                      <a16:colId xmlns:a16="http://schemas.microsoft.com/office/drawing/2014/main" val="3675711520"/>
                    </a:ext>
                  </a:extLst>
                </a:gridCol>
                <a:gridCol w="2967990">
                  <a:extLst>
                    <a:ext uri="{9D8B030D-6E8A-4147-A177-3AD203B41FA5}">
                      <a16:colId xmlns:a16="http://schemas.microsoft.com/office/drawing/2014/main" val="3498555336"/>
                    </a:ext>
                  </a:extLst>
                </a:gridCol>
              </a:tblGrid>
              <a:tr h="361950">
                <a:tc>
                  <a:txBody>
                    <a:bodyPr/>
                    <a:lstStyle/>
                    <a:p>
                      <a:pPr marL="81915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Нет</a:t>
                      </a:r>
                      <a:r>
                        <a:rPr lang="ru-RU" sz="1400" spc="-15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</a:t>
                      </a:r>
                      <a:r>
                        <a:rPr lang="ru-RU" sz="1400" spc="-1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мире </a:t>
                      </a:r>
                      <a:r>
                        <a:rPr lang="ru-RU" sz="1400" spc="-2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краше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1915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когда</a:t>
                      </a:r>
                      <a:r>
                        <a:rPr lang="ru-RU" sz="1400" spc="-25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над</a:t>
                      </a:r>
                      <a:r>
                        <a:rPr lang="ru-RU" sz="1400" spc="-2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ней</a:t>
                      </a:r>
                      <a:r>
                        <a:rPr lang="ru-RU" sz="1400" spc="-25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крыша</a:t>
                      </a:r>
                      <a:r>
                        <a:rPr lang="ru-RU" sz="1400" spc="-1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одна.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3442081"/>
                  </a:ext>
                </a:extLst>
              </a:tr>
              <a:tr h="360680">
                <a:tc>
                  <a:txBody>
                    <a:bodyPr/>
                    <a:lstStyle/>
                    <a:p>
                      <a:pPr marL="67945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Глупа</a:t>
                      </a:r>
                      <a:r>
                        <a:rPr lang="ru-RU" sz="1400" spc="-15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та</a:t>
                      </a:r>
                      <a:r>
                        <a:rPr lang="ru-RU" sz="1400" spc="-15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ru-RU" sz="1400" spc="-1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птица,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будет</a:t>
                      </a:r>
                      <a:r>
                        <a:rPr lang="ru-RU" sz="1400" spc="-25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Родина</a:t>
                      </a:r>
                      <a:r>
                        <a:rPr lang="ru-RU" sz="1400" spc="-2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ru-RU" sz="1400" spc="-1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крепка.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2856268"/>
                  </a:ext>
                </a:extLst>
              </a:tr>
              <a:tr h="361950">
                <a:tc>
                  <a:txBody>
                    <a:bodyPr/>
                    <a:lstStyle/>
                    <a:p>
                      <a:pPr marL="67945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Если</a:t>
                      </a:r>
                      <a:r>
                        <a:rPr lang="ru-RU" sz="1400" spc="-15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дружба</a:t>
                      </a:r>
                      <a:r>
                        <a:rPr lang="ru-RU" sz="1400" spc="-15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ru-RU" sz="1400" spc="-1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велика,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которой</a:t>
                      </a:r>
                      <a:r>
                        <a:rPr lang="ru-RU" sz="1400" spc="-2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свое</a:t>
                      </a:r>
                      <a:r>
                        <a:rPr lang="ru-RU" sz="1400" spc="-2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гнездо</a:t>
                      </a:r>
                      <a:r>
                        <a:rPr lang="ru-RU" sz="1400" spc="-25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не</a:t>
                      </a:r>
                      <a:r>
                        <a:rPr lang="ru-RU" sz="1400" spc="-15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ru-RU" sz="1400" spc="-2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мило.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6198678"/>
                  </a:ext>
                </a:extLst>
              </a:tr>
              <a:tr h="362585">
                <a:tc>
                  <a:txBody>
                    <a:bodyPr/>
                    <a:lstStyle/>
                    <a:p>
                      <a:pPr marL="67945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Семья</a:t>
                      </a:r>
                      <a:r>
                        <a:rPr lang="ru-RU" sz="1400" spc="-2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ru-RU" sz="1400" spc="-1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сильна,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хорошие</a:t>
                      </a:r>
                      <a:r>
                        <a:rPr lang="ru-RU" sz="1400" spc="-25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дети</a:t>
                      </a:r>
                      <a:r>
                        <a:rPr lang="ru-RU" sz="1400" spc="-2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ru-RU" sz="1400" spc="-1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растут.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3089961"/>
                  </a:ext>
                </a:extLst>
              </a:tr>
              <a:tr h="361950">
                <a:tc>
                  <a:txBody>
                    <a:bodyPr/>
                    <a:lstStyle/>
                    <a:p>
                      <a:pPr marL="67945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</a:t>
                      </a:r>
                      <a:r>
                        <a:rPr lang="ru-RU" sz="1400" spc="-15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хорошей</a:t>
                      </a:r>
                      <a:r>
                        <a:rPr lang="ru-RU" sz="1400" spc="-1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ru-RU" sz="1400" spc="-2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семье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Родины</a:t>
                      </a:r>
                      <a:r>
                        <a:rPr lang="ru-RU" sz="1400" spc="-35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ru-RU" sz="1400" spc="-1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нашей.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0586699"/>
                  </a:ext>
                </a:extLst>
              </a:tr>
            </a:tbl>
          </a:graphicData>
        </a:graphic>
      </p:graphicFrame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AF282FB-D0BB-4405-AB31-9903C14F2228}" type="datetime1">
              <a:rPr lang="ru-RU" smtClean="0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D094E-CE4B-4959-A1BA-D2E4F69DFE8C}" type="slidenum">
              <a:rPr lang="ru-RU" altLang="ru-RU" smtClean="0"/>
              <a:pPr/>
              <a:t>10</a:t>
            </a:fld>
            <a:endParaRPr lang="ru-RU" altLang="ru-RU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9932081"/>
              </p:ext>
            </p:extLst>
          </p:nvPr>
        </p:nvGraphicFramePr>
        <p:xfrm>
          <a:off x="1271752" y="3645023"/>
          <a:ext cx="6268238" cy="1778316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3134119">
                  <a:extLst>
                    <a:ext uri="{9D8B030D-6E8A-4147-A177-3AD203B41FA5}">
                      <a16:colId xmlns:a16="http://schemas.microsoft.com/office/drawing/2014/main" val="1888123457"/>
                    </a:ext>
                  </a:extLst>
                </a:gridCol>
                <a:gridCol w="3134119">
                  <a:extLst>
                    <a:ext uri="{9D8B030D-6E8A-4147-A177-3AD203B41FA5}">
                      <a16:colId xmlns:a16="http://schemas.microsoft.com/office/drawing/2014/main" val="3694197878"/>
                    </a:ext>
                  </a:extLst>
                </a:gridCol>
              </a:tblGrid>
              <a:tr h="355913">
                <a:tc>
                  <a:txBody>
                    <a:bodyPr/>
                    <a:lstStyle/>
                    <a:p>
                      <a:pPr marL="81915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Человек</a:t>
                      </a:r>
                      <a:r>
                        <a:rPr lang="ru-RU" sz="1400" spc="-2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без</a:t>
                      </a:r>
                      <a:r>
                        <a:rPr lang="ru-RU" sz="1400" spc="-5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ru-RU" sz="1400" spc="-1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Родины,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1915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дороже</a:t>
                      </a:r>
                      <a:r>
                        <a:rPr lang="ru-RU" sz="1400" spc="-2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всякого</a:t>
                      </a:r>
                      <a:r>
                        <a:rPr lang="ru-RU" sz="1400" spc="-3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ru-RU" sz="1400" spc="-1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богатства.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380857"/>
                  </a:ext>
                </a:extLst>
              </a:tr>
              <a:tr h="354664">
                <a:tc>
                  <a:txBody>
                    <a:bodyPr/>
                    <a:lstStyle/>
                    <a:p>
                      <a:pPr marL="67945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</a:t>
                      </a:r>
                      <a:r>
                        <a:rPr lang="ru-RU" sz="1400" spc="-25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своем</a:t>
                      </a:r>
                      <a:r>
                        <a:rPr lang="ru-RU" sz="1400" spc="-2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доме</a:t>
                      </a:r>
                      <a:r>
                        <a:rPr lang="ru-RU" sz="1400" spc="-1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ru-RU" sz="1400" spc="-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счастье</a:t>
                      </a:r>
                      <a:r>
                        <a:rPr lang="ru-RU" sz="1400" spc="-2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дорогу</a:t>
                      </a:r>
                      <a:r>
                        <a:rPr lang="ru-RU" sz="1400" spc="-25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не</a:t>
                      </a:r>
                      <a:r>
                        <a:rPr lang="ru-RU" sz="1400" spc="-1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забывает.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0250124"/>
                  </a:ext>
                </a:extLst>
              </a:tr>
              <a:tr h="355913">
                <a:tc>
                  <a:txBody>
                    <a:bodyPr/>
                    <a:lstStyle/>
                    <a:p>
                      <a:pPr marL="67945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Народное</a:t>
                      </a:r>
                      <a:r>
                        <a:rPr lang="ru-RU" sz="1400" spc="-4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ru-RU" sz="1400" spc="-1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братство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что</a:t>
                      </a:r>
                      <a:r>
                        <a:rPr lang="ru-RU" sz="1400" spc="-15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соловей</a:t>
                      </a:r>
                      <a:r>
                        <a:rPr lang="ru-RU" sz="1400" spc="-15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без</a:t>
                      </a:r>
                      <a:r>
                        <a:rPr lang="ru-RU" sz="1400" spc="-15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ru-RU" sz="1400" spc="-1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песни.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5891019"/>
                  </a:ext>
                </a:extLst>
              </a:tr>
              <a:tr h="355913">
                <a:tc>
                  <a:txBody>
                    <a:bodyPr/>
                    <a:lstStyle/>
                    <a:p>
                      <a:pPr marL="67945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</a:t>
                      </a:r>
                      <a:r>
                        <a:rPr lang="ru-RU" sz="1400" spc="-2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семью,</a:t>
                      </a:r>
                      <a:r>
                        <a:rPr lang="ru-RU" sz="1400" spc="-15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где</a:t>
                      </a:r>
                      <a:r>
                        <a:rPr lang="ru-RU" sz="1400" spc="-1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ru-RU" sz="1400" spc="-2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лад,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а</a:t>
                      </a:r>
                      <a:r>
                        <a:rPr lang="ru-RU" sz="1400" spc="-1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</a:t>
                      </a:r>
                      <a:r>
                        <a:rPr lang="ru-RU" sz="1400" spc="-15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ленивом</a:t>
                      </a:r>
                      <a:r>
                        <a:rPr lang="ru-RU" sz="1400" spc="-1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доме</a:t>
                      </a:r>
                      <a:r>
                        <a:rPr lang="ru-RU" sz="1400" spc="-2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ru-RU" sz="1400" spc="-1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пусто.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2308274"/>
                  </a:ext>
                </a:extLst>
              </a:tr>
              <a:tr h="355913">
                <a:tc>
                  <a:txBody>
                    <a:bodyPr/>
                    <a:lstStyle/>
                    <a:p>
                      <a:pPr marL="67945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</a:t>
                      </a:r>
                      <a:r>
                        <a:rPr lang="ru-RU" sz="1400" spc="-15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прилежном</a:t>
                      </a:r>
                      <a:r>
                        <a:rPr lang="ru-RU" sz="1400" spc="-1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доме</a:t>
                      </a:r>
                      <a:r>
                        <a:rPr lang="ru-RU" sz="1400" spc="-15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–</a:t>
                      </a:r>
                      <a:r>
                        <a:rPr lang="ru-RU" sz="1400" spc="-1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густо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стены</a:t>
                      </a:r>
                      <a:r>
                        <a:rPr lang="ru-RU" sz="1400" spc="-25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ru-RU" sz="1400" spc="-1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помогают.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0669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30942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ru-RU" dirty="0" smtClean="0"/>
              <a:t>Раунд 5 «</a:t>
            </a:r>
            <a:r>
              <a:rPr lang="ru-RU" dirty="0" err="1" smtClean="0"/>
              <a:t>Мозголомы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268760"/>
            <a:ext cx="8712240" cy="4958011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. Задание: составить кроссворд из  5-10 слов по  нравственно-патриотическому воспитанию.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                              М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                               О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                               С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                               К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                               В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                               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AF282FB-D0BB-4405-AB31-9903C14F2228}" type="datetime1">
              <a:rPr lang="ru-RU" smtClean="0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D094E-CE4B-4959-A1BA-D2E4F69DFE8C}" type="slidenum">
              <a:rPr lang="ru-RU" altLang="ru-RU" smtClean="0"/>
              <a:pPr/>
              <a:t>11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90972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ru-RU" dirty="0" smtClean="0"/>
              <a:t>Раунд 6 «Коллаж»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Творческое задание:</a:t>
            </a:r>
          </a:p>
          <a:p>
            <a:pPr marL="0" indent="0">
              <a:buNone/>
            </a:pPr>
            <a:r>
              <a:rPr lang="ru-RU" dirty="0" smtClean="0"/>
              <a:t>Каждой команде  придумать, изготовить и представить нам герб нашего детского сада из материалов, которые лежат у вас на столах.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AF282FB-D0BB-4405-AB31-9903C14F2228}" type="datetime1">
              <a:rPr lang="ru-RU" smtClean="0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D094E-CE4B-4959-A1BA-D2E4F69DFE8C}" type="slidenum">
              <a:rPr lang="ru-RU" altLang="ru-RU" smtClean="0"/>
              <a:pPr/>
              <a:t>12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03061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Рефлексия «Всё в наших руках!»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«Правильное воспитание – это наша счастливая старость, плохое воспитание – это наше будущее горе, это наши слёзы, это наша вина перед другими людьми, перед всей страной».</a:t>
            </a:r>
          </a:p>
          <a:p>
            <a:pPr marL="0" indent="0">
              <a:buNone/>
            </a:pPr>
            <a:r>
              <a:rPr lang="ru-RU" dirty="0" smtClean="0"/>
              <a:t>А.С. Макаренко 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AF282FB-D0BB-4405-AB31-9903C14F2228}" type="datetime1">
              <a:rPr lang="ru-RU" smtClean="0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D094E-CE4B-4959-A1BA-D2E4F69DFE8C}" type="slidenum">
              <a:rPr lang="ru-RU" altLang="ru-RU" smtClean="0"/>
              <a:pPr/>
              <a:t>13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52894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4000" dirty="0" smtClean="0"/>
              <a:t/>
            </a:r>
            <a:br>
              <a:rPr lang="ru-RU" altLang="ru-RU" sz="4000" dirty="0" smtClean="0"/>
            </a:br>
            <a:r>
              <a:rPr lang="ru-RU" altLang="ru-RU" sz="4000" dirty="0"/>
              <a:t/>
            </a:r>
            <a:br>
              <a:rPr lang="ru-RU" altLang="ru-RU" sz="4000" dirty="0"/>
            </a:br>
            <a:r>
              <a:rPr lang="ru-RU" altLang="ru-RU" sz="4000" dirty="0" smtClean="0"/>
              <a:t/>
            </a:r>
            <a:br>
              <a:rPr lang="ru-RU" altLang="ru-RU" sz="4000" dirty="0" smtClean="0"/>
            </a:br>
            <a:r>
              <a:rPr lang="ru-RU" altLang="ru-RU" sz="4000" dirty="0"/>
              <a:t/>
            </a:r>
            <a:br>
              <a:rPr lang="ru-RU" altLang="ru-RU" sz="4000" dirty="0"/>
            </a:br>
            <a:r>
              <a:rPr lang="ru-RU" altLang="ru-RU" sz="4000" dirty="0" smtClean="0"/>
              <a:t/>
            </a:r>
            <a:br>
              <a:rPr lang="ru-RU" altLang="ru-RU" sz="4000" dirty="0" smtClean="0"/>
            </a:br>
            <a:r>
              <a:rPr lang="ru-RU" altLang="ru-RU" sz="4000" dirty="0"/>
              <a:t/>
            </a:r>
            <a:br>
              <a:rPr lang="ru-RU" altLang="ru-RU" sz="4000" dirty="0"/>
            </a:br>
            <a:r>
              <a:rPr lang="ru-RU" altLang="ru-RU" sz="4000" dirty="0" smtClean="0"/>
              <a:t/>
            </a:r>
            <a:br>
              <a:rPr lang="ru-RU" altLang="ru-RU" sz="4000" dirty="0" smtClean="0"/>
            </a:br>
            <a:r>
              <a:rPr lang="ru-RU" altLang="ru-RU" sz="4000" dirty="0"/>
              <a:t/>
            </a:r>
            <a:br>
              <a:rPr lang="ru-RU" altLang="ru-RU" sz="4000" dirty="0"/>
            </a:br>
            <a:r>
              <a:rPr lang="ru-RU" altLang="ru-RU" sz="4000" dirty="0" smtClean="0"/>
              <a:t>Цель:	Повышение компетентности	педагогов в	вопросах	нравственно- патриотического воспитания дошкольников, используя региональный компонент.</a:t>
            </a:r>
            <a:endParaRPr lang="ru-RU" altLang="ru-RU" sz="4000" dirty="0" smtClean="0"/>
          </a:p>
        </p:txBody>
      </p:sp>
      <p:sp>
        <p:nvSpPr>
          <p:cNvPr id="307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altLang="ru-RU" dirty="0" smtClean="0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4D56F060-6320-469A-BF9D-05FFDA627EC1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7DF19B37-50F3-42B4-A507-12B578274D11}" type="slidenum">
              <a:rPr lang="ru-RU" altLang="ru-RU">
                <a:solidFill>
                  <a:srgbClr val="898989"/>
                </a:solidFill>
              </a:rPr>
              <a:pPr/>
              <a:t>2</a:t>
            </a:fld>
            <a:endParaRPr lang="ru-RU" altLang="ru-RU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940966"/>
          </a:xfrm>
        </p:spPr>
        <p:txBody>
          <a:bodyPr/>
          <a:lstStyle/>
          <a:p>
            <a:r>
              <a:rPr lang="ru-RU" altLang="ru-RU" sz="3600" dirty="0" smtClean="0"/>
              <a:t>О каком воспитании говорится в пословицах?</a:t>
            </a:r>
            <a:endParaRPr lang="ru-RU" altLang="ru-RU" sz="3600" dirty="0" smtClean="0"/>
          </a:p>
        </p:txBody>
      </p:sp>
      <p:sp>
        <p:nvSpPr>
          <p:cNvPr id="409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altLang="ru-RU" dirty="0" smtClean="0"/>
              <a:t>1.	Что мать в голову вобьет, того и отец не выбьет.</a:t>
            </a:r>
          </a:p>
          <a:p>
            <a:pPr marL="0" indent="0">
              <a:buNone/>
            </a:pPr>
            <a:r>
              <a:rPr lang="ru-RU" altLang="ru-RU" dirty="0" smtClean="0"/>
              <a:t>2.	Нет друга - ищи, а нашёл – береги.</a:t>
            </a:r>
          </a:p>
          <a:p>
            <a:pPr marL="0" indent="0">
              <a:buNone/>
            </a:pPr>
            <a:r>
              <a:rPr lang="ru-RU" altLang="ru-RU" dirty="0" smtClean="0"/>
              <a:t>3.	Родина – мать, умей за нее постоять.</a:t>
            </a:r>
          </a:p>
          <a:p>
            <a:pPr marL="0" indent="0">
              <a:buNone/>
            </a:pPr>
            <a:endParaRPr lang="ru-RU" altLang="ru-RU" dirty="0" smtClean="0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187CE90D-1466-402E-92E9-B8D4A41864F2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1AB38FAC-1278-43C9-ACD1-8C6D05D6EB36}" type="slidenum">
              <a:rPr lang="ru-RU" altLang="ru-RU">
                <a:solidFill>
                  <a:srgbClr val="898989"/>
                </a:solidFill>
              </a:rPr>
              <a:pPr/>
              <a:t>3</a:t>
            </a:fld>
            <a:endParaRPr lang="ru-RU" altLang="ru-RU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Региональный компонент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400" dirty="0" smtClean="0"/>
              <a:t>Региональный компонент (родная природа, культурное наследие - памятники архитектуры, искусства, декоративно-прикладного искусства, художественно- ремесленные традиции, язык, обряды, фольклор, народные игры) в дошкольном образовании помогает детям ощутить и осознать свою принадлежность к своей «Малой Родине», к своему дому, воспринимая всю полноту ближайшего окружения, усваивая при этом общечеловеческие и национальные ценности в духовном,  материальном  и  морально-эстетическом  плане. </a:t>
            </a:r>
            <a:endParaRPr lang="ru-RU" sz="240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AF282FB-D0BB-4405-AB31-9903C14F2228}" type="datetime1">
              <a:rPr lang="ru-RU" smtClean="0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D094E-CE4B-4959-A1BA-D2E4F69DFE8C}" type="slidenum">
              <a:rPr lang="ru-RU" altLang="ru-RU" smtClean="0"/>
              <a:pPr/>
              <a:t>4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83224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Красноярский край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30924" y="1052736"/>
            <a:ext cx="3467807" cy="2692896"/>
          </a:xfrm>
          <a:prstGeom prst="rect">
            <a:avLst/>
          </a:prstGeom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AF282FB-D0BB-4405-AB31-9903C14F2228}" type="datetime1">
              <a:rPr lang="ru-RU" smtClean="0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D094E-CE4B-4959-A1BA-D2E4F69DFE8C}" type="slidenum">
              <a:rPr lang="ru-RU" altLang="ru-RU" smtClean="0"/>
              <a:pPr/>
              <a:t>5</a:t>
            </a:fld>
            <a:endParaRPr lang="ru-RU" alt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0624" y="993874"/>
            <a:ext cx="2538752" cy="289311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7516" y="1196753"/>
            <a:ext cx="2788183" cy="208823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09102" y="3500364"/>
            <a:ext cx="3266728" cy="217781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7200" y="3850572"/>
            <a:ext cx="2946712" cy="236140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44098" y="4280247"/>
            <a:ext cx="2899902" cy="2174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156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Раунд 1 «Знакомство»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Командам необходимо придумать названия, которое должно соответствовать теме нашего педсовета.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AF282FB-D0BB-4405-AB31-9903C14F2228}" type="datetime1">
              <a:rPr lang="ru-RU" smtClean="0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D094E-CE4B-4959-A1BA-D2E4F69DFE8C}" type="slidenum">
              <a:rPr lang="ru-RU" altLang="ru-RU" smtClean="0"/>
              <a:pPr/>
              <a:t>6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38230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800" b="1" dirty="0" smtClean="0"/>
              <a:t>Раунд 2 «Мозговая разминка»</a:t>
            </a:r>
            <a:endParaRPr lang="ru-RU" sz="1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328592"/>
          </a:xfrm>
        </p:spPr>
        <p:txBody>
          <a:bodyPr/>
          <a:lstStyle/>
          <a:p>
            <a:pPr marL="0" indent="0">
              <a:buNone/>
            </a:pPr>
            <a:r>
              <a:rPr lang="ru-RU" sz="2000" dirty="0" smtClean="0"/>
              <a:t>1.	</a:t>
            </a:r>
            <a:r>
              <a:rPr lang="ru-RU" sz="1400" dirty="0" smtClean="0"/>
              <a:t>Земля, место,  где ты родился? </a:t>
            </a:r>
          </a:p>
          <a:p>
            <a:pPr marL="0" indent="0">
              <a:buNone/>
            </a:pPr>
            <a:r>
              <a:rPr lang="ru-RU" sz="1400" dirty="0" smtClean="0"/>
              <a:t>2.	Древнее название России? </a:t>
            </a:r>
          </a:p>
          <a:p>
            <a:pPr marL="0" indent="0">
              <a:buNone/>
            </a:pPr>
            <a:r>
              <a:rPr lang="ru-RU" sz="1400" dirty="0" smtClean="0"/>
              <a:t>3.	Человек, который принадлежит к постоянному населению данного государства и пользуется всеми правами, выполняет все обязанности этого государства? </a:t>
            </a:r>
          </a:p>
          <a:p>
            <a:pPr marL="0" indent="0">
              <a:buNone/>
            </a:pPr>
            <a:r>
              <a:rPr lang="ru-RU" sz="1400" dirty="0" smtClean="0"/>
              <a:t>4.	Сохранение прошлых ценностей в настоящем? </a:t>
            </a:r>
          </a:p>
          <a:p>
            <a:pPr marL="0" indent="0">
              <a:buNone/>
            </a:pPr>
            <a:r>
              <a:rPr lang="ru-RU" sz="1400" dirty="0" smtClean="0"/>
              <a:t>5.	Преданность и любовь к своему отечеству, к своему народу? </a:t>
            </a:r>
          </a:p>
          <a:p>
            <a:pPr marL="0" indent="0">
              <a:buNone/>
            </a:pPr>
            <a:r>
              <a:rPr lang="ru-RU" sz="1400" dirty="0" smtClean="0"/>
              <a:t>6.	Крупная	территория,	которая	имеет	определенные	границы	и	пользуется государственным суверенитетом? </a:t>
            </a:r>
          </a:p>
          <a:p>
            <a:pPr marL="0" indent="0">
              <a:buNone/>
            </a:pPr>
            <a:r>
              <a:rPr lang="ru-RU" sz="1400" dirty="0" smtClean="0"/>
              <a:t>7.	Особый	политический	институт,	который	обеспечивает	социальную защищенность населения, оборону и безопасность страны? </a:t>
            </a:r>
          </a:p>
          <a:p>
            <a:pPr marL="0" indent="0">
              <a:buNone/>
            </a:pPr>
            <a:r>
              <a:rPr lang="ru-RU" sz="1400" dirty="0" smtClean="0"/>
              <a:t>8.	Кто несет ответственность за воспитание ребенка? </a:t>
            </a:r>
          </a:p>
          <a:p>
            <a:pPr marL="0" indent="0">
              <a:buNone/>
            </a:pPr>
            <a:r>
              <a:rPr lang="ru-RU" sz="1400" dirty="0" smtClean="0"/>
              <a:t>9.	Символ государства, его суверенитета: прикрепленное к древу или шнуру полотнище установленных размеров и цветов?</a:t>
            </a:r>
          </a:p>
          <a:p>
            <a:pPr marL="0" indent="0">
              <a:buNone/>
            </a:pPr>
            <a:r>
              <a:rPr lang="ru-RU" sz="1400" dirty="0" smtClean="0"/>
              <a:t>10.	Официальная эмблема государства? </a:t>
            </a:r>
          </a:p>
          <a:p>
            <a:pPr marL="0" indent="0">
              <a:buNone/>
            </a:pPr>
            <a:r>
              <a:rPr lang="ru-RU" sz="1400" dirty="0" smtClean="0"/>
              <a:t>11.	То,	что	перешло	от	одного	поколения	к	другому,	что унаследовало	от предшествующих поколений? </a:t>
            </a:r>
          </a:p>
          <a:p>
            <a:pPr>
              <a:buAutoNum type="arabicPeriod" startAt="12"/>
            </a:pPr>
            <a:r>
              <a:rPr lang="ru-RU" sz="1400" dirty="0" smtClean="0"/>
              <a:t>Что изображено на гербе Красноярского края?</a:t>
            </a:r>
          </a:p>
          <a:p>
            <a:pPr>
              <a:buAutoNum type="arabicPeriod" startAt="12"/>
            </a:pPr>
            <a:r>
              <a:rPr lang="ru-RU" sz="1400" dirty="0" smtClean="0"/>
              <a:t> Что изображено на гербе </a:t>
            </a:r>
            <a:r>
              <a:rPr lang="ru-RU" sz="1400" dirty="0" err="1" smtClean="0"/>
              <a:t>Козульского</a:t>
            </a:r>
            <a:r>
              <a:rPr lang="ru-RU" sz="1400" dirty="0" smtClean="0"/>
              <a:t> района? </a:t>
            </a:r>
          </a:p>
          <a:p>
            <a:pPr>
              <a:buAutoNum type="arabicPeriod" startAt="12"/>
            </a:pPr>
            <a:r>
              <a:rPr lang="ru-RU" sz="1400" dirty="0" smtClean="0"/>
              <a:t>Назовите традиционные национальные праздники русского народа. </a:t>
            </a:r>
          </a:p>
          <a:p>
            <a:pPr marL="0" indent="0">
              <a:buNone/>
            </a:pPr>
            <a:r>
              <a:rPr lang="ru-RU" sz="1400" dirty="0" smtClean="0"/>
              <a:t>15.</a:t>
            </a:r>
            <a:r>
              <a:rPr lang="ru-RU" sz="1400" dirty="0"/>
              <a:t> </a:t>
            </a:r>
            <a:r>
              <a:rPr lang="ru-RU" sz="1400" dirty="0" smtClean="0"/>
              <a:t>Назовите достопримечательности нашего посёлка? </a:t>
            </a:r>
            <a:endParaRPr lang="ru-RU" sz="140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AF282FB-D0BB-4405-AB31-9903C14F2228}" type="datetime1">
              <a:rPr lang="ru-RU" smtClean="0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D094E-CE4B-4959-A1BA-D2E4F69DFE8C}" type="slidenum">
              <a:rPr lang="ru-RU" altLang="ru-RU" smtClean="0"/>
              <a:pPr/>
              <a:t>7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35545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/>
              <a:t>Раунд 3 «Мозговая атака»</a:t>
            </a:r>
            <a:endParaRPr lang="ru-RU" sz="2400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1124744"/>
            <a:ext cx="5407621" cy="1440160"/>
          </a:xfrm>
          <a:prstGeom prst="rect">
            <a:avLst/>
          </a:prstGeom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AF282FB-D0BB-4405-AB31-9903C14F2228}" type="datetime1">
              <a:rPr lang="ru-RU" smtClean="0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D094E-CE4B-4959-A1BA-D2E4F69DFE8C}" type="slidenum">
              <a:rPr lang="ru-RU" altLang="ru-RU" smtClean="0"/>
              <a:pPr/>
              <a:t>8</a:t>
            </a:fld>
            <a:endParaRPr lang="ru-RU" alt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2852937"/>
            <a:ext cx="5554960" cy="172819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" y="4653136"/>
            <a:ext cx="5407621" cy="1584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4752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/>
          <a:lstStyle/>
          <a:p>
            <a:r>
              <a:rPr lang="ru-RU" dirty="0" smtClean="0"/>
              <a:t>Раунд 3 «Мозговая атака»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1074821"/>
            <a:ext cx="5652121" cy="1656184"/>
          </a:xfrm>
          <a:prstGeom prst="rect">
            <a:avLst/>
          </a:prstGeom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AF282FB-D0BB-4405-AB31-9903C14F2228}" type="datetime1">
              <a:rPr lang="ru-RU" smtClean="0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D094E-CE4B-4959-A1BA-D2E4F69DFE8C}" type="slidenum">
              <a:rPr lang="ru-RU" altLang="ru-RU" smtClean="0"/>
              <a:pPr/>
              <a:t>9</a:t>
            </a:fld>
            <a:endParaRPr lang="ru-RU" alt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2731005"/>
            <a:ext cx="5395428" cy="149008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513" y="4581128"/>
            <a:ext cx="5328592" cy="1584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96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Снежинки 1</Template>
  <TotalTime>64</TotalTime>
  <Words>356</Words>
  <Application>Microsoft Office PowerPoint</Application>
  <PresentationFormat>Экран (4:3)</PresentationFormat>
  <Paragraphs>91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6" baseType="lpstr">
      <vt:lpstr>Calibri</vt:lpstr>
      <vt:lpstr>Arial</vt:lpstr>
      <vt:lpstr>Тема Office</vt:lpstr>
      <vt:lpstr>Муниципальное казённое дошкольное образовательное учреждение Детский сад №4 «Колосок» «Использование регионального компонента в нравственно-патриотическом воспитании дошкольников» </vt:lpstr>
      <vt:lpstr>        Цель: Повышение компетентности педагогов в вопросах нравственно- патриотического воспитания дошкольников, используя региональный компонент.</vt:lpstr>
      <vt:lpstr>О каком воспитании говорится в пословицах?</vt:lpstr>
      <vt:lpstr>Региональный компонент</vt:lpstr>
      <vt:lpstr>Красноярский край</vt:lpstr>
      <vt:lpstr>Раунд 1 «Знакомство»</vt:lpstr>
      <vt:lpstr>Раунд 2 «Мозговая разминка»</vt:lpstr>
      <vt:lpstr>Раунд 3 «Мозговая атака»</vt:lpstr>
      <vt:lpstr>Раунд 3 «Мозговая атака»</vt:lpstr>
      <vt:lpstr>Раунд 4 «Бой пословиц»</vt:lpstr>
      <vt:lpstr>Раунд 5 «Мозголомы»</vt:lpstr>
      <vt:lpstr>Раунд 6 «Коллаж»</vt:lpstr>
      <vt:lpstr>Рефлексия «Всё в наших руках!»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казённое дошкольное образовательное учреждение Детский сад №4 «Колосок» «Использование регионального компонента в нравственно-патриотическом воспитании дошкольников»</dc:title>
  <dc:creator>Пользователь</dc:creator>
  <dc:description>http://aida.ucoz.ru</dc:description>
  <cp:lastModifiedBy>Пользователь</cp:lastModifiedBy>
  <cp:revision>7</cp:revision>
  <dcterms:created xsi:type="dcterms:W3CDTF">2025-02-04T12:03:05Z</dcterms:created>
  <dcterms:modified xsi:type="dcterms:W3CDTF">2025-02-04T13:07:21Z</dcterms:modified>
  <cp:category>шаблоны к Powerpoint</cp:category>
</cp:coreProperties>
</file>